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59AA86-1963-4185-84CF-BBACC59A20AA}">
  <a:tblStyle styleId="{0659AA86-1963-4185-84CF-BBACC59A20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F0ABAF0-B48C-4756-B5FC-0B94B66CD5F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7" Type="http://schemas.openxmlformats.org/officeDocument/2006/relationships/font" Target="fonts/Montserrat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pplabs.com/blog/best-practices-to-encourage-employees-and-their-effectiveness/" TargetMode="External"/><Relationship Id="rId3" Type="http://schemas.openxmlformats.org/officeDocument/2006/relationships/hyperlink" Target="https://dou.ua/lenta/columns/involving-employees-in-company-life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dbe75742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dbe75742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more about these activities on oue website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https://upplabs.com/blog/best-practices-to-encourage-employees-and-their-effectiveness/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 on DOU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https://dou.ua/lenta/columns/involving-employees-in-company-life/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415aef9b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d415aef9b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9187b5a6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19187b5a6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19187b5a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19187b5a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9d8485ced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9d8485ced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9f6a6de4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9f6a6de4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d7169d88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d7169d88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dbe75742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dbe75742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415aef9b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d415aef9b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d7169d88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d7169d88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cdae0dd0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cdae0dd0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mehome.com/" TargetMode="External"/><Relationship Id="rId10" Type="http://schemas.openxmlformats.org/officeDocument/2006/relationships/image" Target="../media/image29.png"/><Relationship Id="rId13" Type="http://schemas.openxmlformats.org/officeDocument/2006/relationships/hyperlink" Target="https://hairmax.com/" TargetMode="External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ax1099.com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fliplet.com/" TargetMode="External"/><Relationship Id="rId15" Type="http://schemas.openxmlformats.org/officeDocument/2006/relationships/hyperlink" Target="http://www.tenurex.com/" TargetMode="External"/><Relationship Id="rId14" Type="http://schemas.openxmlformats.org/officeDocument/2006/relationships/image" Target="../media/image26.png"/><Relationship Id="rId17" Type="http://schemas.openxmlformats.org/officeDocument/2006/relationships/hyperlink" Target="https://www.yieldx.app/" TargetMode="External"/><Relationship Id="rId16" Type="http://schemas.openxmlformats.org/officeDocument/2006/relationships/image" Target="../media/image33.png"/><Relationship Id="rId5" Type="http://schemas.openxmlformats.org/officeDocument/2006/relationships/hyperlink" Target="https://upplabs.com/portfolio/recap-investing/" TargetMode="External"/><Relationship Id="rId6" Type="http://schemas.openxmlformats.org/officeDocument/2006/relationships/image" Target="../media/image22.png"/><Relationship Id="rId18" Type="http://schemas.openxmlformats.org/officeDocument/2006/relationships/image" Target="../media/image31.png"/><Relationship Id="rId7" Type="http://schemas.openxmlformats.org/officeDocument/2006/relationships/hyperlink" Target="https://c-leveled.com/" TargetMode="External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hyperlink" Target="https://www.linkedin.com/company/upplabs" TargetMode="External"/><Relationship Id="rId13" Type="http://schemas.openxmlformats.org/officeDocument/2006/relationships/image" Target="../media/image27.png"/><Relationship Id="rId12" Type="http://schemas.openxmlformats.org/officeDocument/2006/relationships/hyperlink" Target="https://jobs.dou.ua/companies/upplab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mailto:hello@upplabs.com" TargetMode="External"/><Relationship Id="rId9" Type="http://schemas.openxmlformats.org/officeDocument/2006/relationships/image" Target="../media/image25.png"/><Relationship Id="rId5" Type="http://schemas.openxmlformats.org/officeDocument/2006/relationships/hyperlink" Target="mailto:natalie.k@upplabs.com" TargetMode="External"/><Relationship Id="rId6" Type="http://schemas.openxmlformats.org/officeDocument/2006/relationships/hyperlink" Target="https://twitter.com/upplabs" TargetMode="External"/><Relationship Id="rId7" Type="http://schemas.openxmlformats.org/officeDocument/2006/relationships/image" Target="../media/image21.png"/><Relationship Id="rId8" Type="http://schemas.openxmlformats.org/officeDocument/2006/relationships/hyperlink" Target="https://www.facebook.com/upplab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27007" l="0" r="0" t="0"/>
          <a:stretch/>
        </p:blipFill>
        <p:spPr>
          <a:xfrm>
            <a:off x="4572000" y="0"/>
            <a:ext cx="45797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728700" y="1692300"/>
            <a:ext cx="42414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 YOU SHOULD WORK IN</a:t>
            </a:r>
            <a:r>
              <a:rPr lang="en-GB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UPPLABS</a:t>
            </a:r>
            <a:endParaRPr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728700" y="2898900"/>
            <a:ext cx="38547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tech professionals eager to work in one of the best software development companies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Google Shape;213;p34"/>
          <p:cNvGraphicFramePr/>
          <p:nvPr/>
        </p:nvGraphicFramePr>
        <p:xfrm>
          <a:off x="497575" y="1526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{0659AA86-1963-4185-84CF-BBACC59A20AA}</a:tableStyleId>
              </a:tblPr>
              <a:tblGrid>
                <a:gridCol w="1557900"/>
                <a:gridCol w="1620375"/>
                <a:gridCol w="1479025"/>
                <a:gridCol w="1523650"/>
                <a:gridCol w="1967900"/>
              </a:tblGrid>
              <a:tr h="321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HAPPY HOURS</a:t>
                      </a:r>
                      <a:endParaRPr b="1" sz="1800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mini team building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8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PET PROJECT</a:t>
                      </a:r>
                      <a:endParaRPr b="1" sz="1800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hackathon with no limits in time and resources</a:t>
                      </a:r>
                      <a:endParaRPr/>
                    </a:p>
                  </a:txBody>
                  <a:tcPr marT="91425" marB="91425" marR="91425" marL="0">
                    <a:lnL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 THE TEAM</a:t>
                      </a:r>
                      <a:endParaRPr b="1" sz="1800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small podcast that includes a small interview with someone from our team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08000">
                    <a:lnL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CROSS TEAM HELP</a:t>
                      </a:r>
                      <a:endParaRPr b="1" sz="1800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</a:t>
                      </a:r>
                      <a: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nvolving the most experienced professionals to share knowledge with the whole team &amp; company</a:t>
                      </a:r>
                      <a:endParaRPr/>
                    </a:p>
                  </a:txBody>
                  <a:tcPr marT="91425" marB="91425" marR="91425" marL="0">
                    <a:lnL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ALLHANDS</a:t>
                      </a:r>
                      <a:endParaRPr b="1" sz="1800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sharing company’s stats, results, plans and strategy with the team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0">
                    <a:lnL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ONBOARDING TRAINING</a:t>
                      </a:r>
                      <a:endParaRPr b="1" sz="1800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ew employees training to study the values of the company, its projects, and structure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WRITING ARTICLES ASSISTANCE</a:t>
                      </a:r>
                      <a:endParaRPr/>
                    </a:p>
                  </a:txBody>
                  <a:tcPr marT="90000" marB="91425" marR="91425" marL="0">
                    <a:lnL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4" name="Google Shape;214;p34"/>
          <p:cNvSpPr/>
          <p:nvPr/>
        </p:nvSpPr>
        <p:spPr>
          <a:xfrm>
            <a:off x="567150" y="447475"/>
            <a:ext cx="4839514" cy="463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FFC4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OUR ACTIVITIES</a:t>
            </a:r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871950" y="663050"/>
            <a:ext cx="7804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LIFE OF UPPLABS TEAM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756900" y="447475"/>
            <a:ext cx="5834061" cy="463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FFC4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SELECTED CLIENTS</a:t>
            </a:r>
          </a:p>
        </p:txBody>
      </p:sp>
      <p:sp>
        <p:nvSpPr>
          <p:cNvPr id="221" name="Google Shape;221;p35"/>
          <p:cNvSpPr txBox="1"/>
          <p:nvPr/>
        </p:nvSpPr>
        <p:spPr>
          <a:xfrm>
            <a:off x="894150" y="1254338"/>
            <a:ext cx="735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have obtained the best practices and expertise </a:t>
            </a:r>
            <a:br>
              <a:rPr b="1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the </a:t>
            </a:r>
            <a:r>
              <a:rPr b="1" i="0" lang="en-GB" sz="1400" u="none" cap="none" strike="noStrike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TOP global companies</a:t>
            </a:r>
            <a:r>
              <a:rPr b="1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8842" t="0"/>
          <a:stretch/>
        </p:blipFill>
        <p:spPr>
          <a:xfrm>
            <a:off x="2405788" y="3969150"/>
            <a:ext cx="1888300" cy="7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0800" y="3216373"/>
            <a:ext cx="1737300" cy="49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17913" y="4205300"/>
            <a:ext cx="1820300" cy="3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0301" y="2272374"/>
            <a:ext cx="1871150" cy="59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1725" y="2983475"/>
            <a:ext cx="1888300" cy="87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49305" y="3198825"/>
            <a:ext cx="2392208" cy="4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99788" y="2190850"/>
            <a:ext cx="2112773" cy="7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>
            <a:hlinkClick r:id="rId17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37088" y="2382026"/>
            <a:ext cx="2112774" cy="33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27007" l="0" r="0" t="0"/>
          <a:stretch/>
        </p:blipFill>
        <p:spPr>
          <a:xfrm flipH="1">
            <a:off x="0" y="0"/>
            <a:ext cx="45797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/>
        </p:nvSpPr>
        <p:spPr>
          <a:xfrm>
            <a:off x="3010400" y="3797175"/>
            <a:ext cx="4534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3843600" y="3300975"/>
            <a:ext cx="3762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HR (Anna)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+38 063.756.7587</a:t>
            </a: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4572000" y="1155573"/>
            <a:ext cx="30345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C4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hr@upplabs.com</a:t>
            </a:r>
            <a:endParaRPr b="1" sz="1300">
              <a:solidFill>
                <a:srgbClr val="FFC4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natalie.k@upplabs.com</a:t>
            </a:r>
            <a:endParaRPr b="1" sz="1300">
              <a:solidFill>
                <a:srgbClr val="FFC4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liliia.z@upplabs.com</a:t>
            </a:r>
            <a:endParaRPr b="1" sz="1300">
              <a:solidFill>
                <a:srgbClr val="FFC4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rgbClr val="FFC4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6"/>
          <p:cNvSpPr/>
          <p:nvPr/>
        </p:nvSpPr>
        <p:spPr>
          <a:xfrm>
            <a:off x="871950" y="447475"/>
            <a:ext cx="3268024" cy="463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FFC4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CONTACTS</a:t>
            </a:r>
          </a:p>
        </p:txBody>
      </p:sp>
      <p:sp>
        <p:nvSpPr>
          <p:cNvPr id="239" name="Google Shape;239;p36"/>
          <p:cNvSpPr txBox="1"/>
          <p:nvPr>
            <p:ph type="title"/>
          </p:nvPr>
        </p:nvSpPr>
        <p:spPr>
          <a:xfrm>
            <a:off x="871950" y="586850"/>
            <a:ext cx="7804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 FOR YOUR INTEREST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36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79888" l="0" r="83471" t="0"/>
          <a:stretch/>
        </p:blipFill>
        <p:spPr>
          <a:xfrm>
            <a:off x="8084790" y="3609900"/>
            <a:ext cx="402545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74504" l="27833" r="57955" t="0"/>
          <a:stretch/>
        </p:blipFill>
        <p:spPr>
          <a:xfrm>
            <a:off x="8148788" y="3194350"/>
            <a:ext cx="274556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41130" l="83471" r="0" t="37460"/>
          <a:stretch/>
        </p:blipFill>
        <p:spPr>
          <a:xfrm>
            <a:off x="8094988" y="2734850"/>
            <a:ext cx="382155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26987" l="0" r="0" t="28676"/>
          <a:stretch/>
        </p:blipFill>
        <p:spPr>
          <a:xfrm>
            <a:off x="7895975" y="4122127"/>
            <a:ext cx="780175" cy="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067425" y="2398200"/>
            <a:ext cx="16347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have won the trust by delivering</a:t>
            </a:r>
            <a:r>
              <a:rPr b="1" i="0" lang="en-GB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more than </a:t>
            </a:r>
            <a:r>
              <a:rPr b="1" lang="en-GB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150 SUCCESSFUL PROJECTS</a:t>
            </a:r>
            <a:r>
              <a:rPr b="1" i="0" lang="en-GB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1" i="0" lang="en-GB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 the clients from almost all over the world.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6"/>
          <p:cNvSpPr txBox="1"/>
          <p:nvPr/>
        </p:nvSpPr>
        <p:spPr>
          <a:xfrm>
            <a:off x="2702025" y="2398200"/>
            <a:ext cx="18522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team provides </a:t>
            </a:r>
            <a:r>
              <a:rPr b="1" lang="en-GB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FULL</a:t>
            </a:r>
            <a:r>
              <a:rPr b="1" i="0" lang="en-GB" u="none" cap="none" strike="noStrike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en-GB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CYCLE WEB AND MOBILE APPLICATIONS </a:t>
            </a:r>
            <a:r>
              <a:rPr b="1" i="0" lang="en-GB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development 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that facilitates your business with top-notch user-friendly solutions.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26"/>
          <p:cNvSpPr txBox="1"/>
          <p:nvPr/>
        </p:nvSpPr>
        <p:spPr>
          <a:xfrm>
            <a:off x="4554125" y="2398200"/>
            <a:ext cx="16938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love </a:t>
            </a:r>
            <a:r>
              <a:rPr b="1" lang="en-GB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INNOVATIONS</a:t>
            </a:r>
            <a:r>
              <a:rPr b="1" i="0" lang="en-GB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use only </a:t>
            </a:r>
            <a:r>
              <a:rPr b="1" lang="en-GB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UP</a:t>
            </a:r>
            <a:r>
              <a:rPr b="1" i="0" lang="en-GB" u="none" cap="none" strike="noStrike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en-GB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b="1" i="0" lang="en-GB" u="none" cap="none" strike="noStrike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en-GB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DATE TECHNOLOGIES </a:t>
            </a:r>
            <a:r>
              <a:rPr b="1" i="0" lang="en-GB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approaches to suit your needs. 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6276575" y="2398200"/>
            <a:ext cx="16347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concentrate only on your </a:t>
            </a:r>
            <a:r>
              <a:rPr b="1" lang="en-GB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WORK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</a:t>
            </a:r>
            <a:r>
              <a:rPr b="1" i="0" lang="en-GB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we </a:t>
            </a:r>
            <a:r>
              <a:rPr b="1" lang="en-GB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TAKE CARE OF THE ENVIRONMENT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Background pointer shape in timeline graphic" id="110" name="Google Shape;110;p26"/>
          <p:cNvSpPr/>
          <p:nvPr/>
        </p:nvSpPr>
        <p:spPr>
          <a:xfrm>
            <a:off x="1116754" y="1525125"/>
            <a:ext cx="1800000" cy="654000"/>
          </a:xfrm>
          <a:prstGeom prst="chevron">
            <a:avLst>
              <a:gd fmla="val 50000" name="adj"/>
            </a:avLst>
          </a:prstGeom>
          <a:solidFill>
            <a:srgbClr val="FFF4D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Background pointer shape in timeline graphic" id="111" name="Google Shape;111;p26"/>
          <p:cNvSpPr/>
          <p:nvPr/>
        </p:nvSpPr>
        <p:spPr>
          <a:xfrm>
            <a:off x="2802443" y="1515275"/>
            <a:ext cx="1800000" cy="653700"/>
          </a:xfrm>
          <a:prstGeom prst="chevron">
            <a:avLst>
              <a:gd fmla="val 50000" name="adj"/>
            </a:avLst>
          </a:prstGeom>
          <a:solidFill>
            <a:srgbClr val="FFE28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CD139C"/>
              </a:highlight>
            </a:endParaRPr>
          </a:p>
        </p:txBody>
      </p:sp>
      <p:sp>
        <p:nvSpPr>
          <p:cNvPr descr="Background pointer shape in timeline graphic" id="112" name="Google Shape;112;p26"/>
          <p:cNvSpPr/>
          <p:nvPr/>
        </p:nvSpPr>
        <p:spPr>
          <a:xfrm>
            <a:off x="4501029" y="1525263"/>
            <a:ext cx="1800000" cy="653700"/>
          </a:xfrm>
          <a:prstGeom prst="chevron">
            <a:avLst>
              <a:gd fmla="val 50000" name="adj"/>
            </a:avLst>
          </a:prstGeom>
          <a:solidFill>
            <a:srgbClr val="FFD44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Background pointer shape in timeline graphic" id="113" name="Google Shape;113;p26"/>
          <p:cNvSpPr/>
          <p:nvPr/>
        </p:nvSpPr>
        <p:spPr>
          <a:xfrm>
            <a:off x="6193929" y="1525263"/>
            <a:ext cx="1800000" cy="653700"/>
          </a:xfrm>
          <a:prstGeom prst="chevron">
            <a:avLst>
              <a:gd fmla="val 50000" name="adj"/>
            </a:avLst>
          </a:prstGeom>
          <a:solidFill>
            <a:srgbClr val="FFC4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6"/>
          <p:cNvSpPr/>
          <p:nvPr/>
        </p:nvSpPr>
        <p:spPr>
          <a:xfrm>
            <a:off x="871950" y="447475"/>
            <a:ext cx="3192416" cy="4561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FFC4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TEAM UPP</a:t>
            </a:r>
          </a:p>
        </p:txBody>
      </p:sp>
      <p:sp>
        <p:nvSpPr>
          <p:cNvPr id="115" name="Google Shape;115;p26"/>
          <p:cNvSpPr txBox="1"/>
          <p:nvPr>
            <p:ph type="title"/>
          </p:nvPr>
        </p:nvSpPr>
        <p:spPr>
          <a:xfrm>
            <a:off x="871950" y="586850"/>
            <a:ext cx="5376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UPPLABS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/>
          <p:nvPr/>
        </p:nvSpPr>
        <p:spPr>
          <a:xfrm>
            <a:off x="871950" y="447475"/>
            <a:ext cx="2457852" cy="463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FFC4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CAREER</a:t>
            </a:r>
          </a:p>
        </p:txBody>
      </p:sp>
      <p:graphicFrame>
        <p:nvGraphicFramePr>
          <p:cNvPr id="121" name="Google Shape;121;p27"/>
          <p:cNvGraphicFramePr/>
          <p:nvPr/>
        </p:nvGraphicFramePr>
        <p:xfrm>
          <a:off x="531150" y="109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{0659AA86-1963-4185-84CF-BBACC59A20AA}</a:tableStyleId>
              </a:tblPr>
              <a:tblGrid>
                <a:gridCol w="2736700"/>
                <a:gridCol w="2736700"/>
                <a:gridCol w="2736700"/>
              </a:tblGrid>
              <a:tr h="146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0" anchor="ctr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0" anchor="ctr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to vote</a:t>
                      </a:r>
                      <a:endParaRPr sz="1600"/>
                    </a:p>
                  </a:txBody>
                  <a:tcPr marT="91425" marB="91425" marR="91425" marL="0" anchor="ctr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FLEXIBLE WORK SCHEDULE</a:t>
                      </a:r>
                      <a:endParaRPr sz="1600"/>
                    </a:p>
                  </a:txBody>
                  <a:tcPr marT="91425" marB="91425" marR="91425" marL="0" anchor="ctr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807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EVERYONE HAS A VOICE</a:t>
                      </a:r>
                      <a:endParaRPr sz="1600"/>
                    </a:p>
                  </a:txBody>
                  <a:tcPr marT="91425" marB="91425" marR="91425" marL="0" anchor="ctr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ROOM TO GROW</a:t>
                      </a:r>
                      <a:endParaRPr sz="1600"/>
                    </a:p>
                  </a:txBody>
                  <a:tcPr marT="91425" marB="91425" marR="91425" marL="0" anchor="ctr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9475">
                <a:tc>
                  <a:txBody>
                    <a:bodyPr/>
                    <a:lstStyle/>
                    <a:p>
                      <a:pPr indent="0" lvl="0" marL="2807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 value efficiency, not the strict schedule. You can choose your working mode and hours. Stay in your comfort zone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91425" marR="91425" marL="0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 a flat company, we share responsibility and achievements. Every member of our team has the opinion and the right to vote</a:t>
                      </a:r>
                      <a:endParaRPr b="1" sz="1600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91425" marR="91425" marL="0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80799" marR="279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30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 consider every opportunity and encourage you to be open to growth and expand your horizons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91425" marR="91425" marL="0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" name="Google Shape;122;p27"/>
          <p:cNvSpPr txBox="1"/>
          <p:nvPr>
            <p:ph type="title"/>
          </p:nvPr>
        </p:nvSpPr>
        <p:spPr>
          <a:xfrm>
            <a:off x="3032850" y="624175"/>
            <a:ext cx="5256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UPPLABS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488" y="1238763"/>
            <a:ext cx="12858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200" y="1343550"/>
            <a:ext cx="13239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525" y="1334025"/>
            <a:ext cx="15621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871950" y="447475"/>
            <a:ext cx="1879739" cy="463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FFC4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FACTS</a:t>
            </a:r>
          </a:p>
        </p:txBody>
      </p:sp>
      <p:graphicFrame>
        <p:nvGraphicFramePr>
          <p:cNvPr id="131" name="Google Shape;131;p28"/>
          <p:cNvGraphicFramePr/>
          <p:nvPr/>
        </p:nvGraphicFramePr>
        <p:xfrm>
          <a:off x="418525" y="300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{0659AA86-1963-4185-84CF-BBACC59A20AA}</a:tableStyleId>
              </a:tblPr>
              <a:tblGrid>
                <a:gridCol w="2736700"/>
                <a:gridCol w="2736700"/>
                <a:gridCol w="2736700"/>
              </a:tblGrid>
              <a:tr h="833100">
                <a:tc>
                  <a:txBody>
                    <a:bodyPr/>
                    <a:lstStyle/>
                    <a:p>
                      <a:pPr indent="0" lvl="0" marL="2807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150+ </a:t>
                      </a:r>
                      <a: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SUCCESSFUL </a:t>
                      </a:r>
                      <a:b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1" lang="en-GB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PROJECTS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91425" marR="91425" marL="0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807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1/3 CLIENTS RETURN</a:t>
                      </a: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TO UPPLABS TO DEVELOP THE NEXT PROJECT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91425" marR="91425" marL="0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807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76% </a:t>
                      </a: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OF</a:t>
                      </a:r>
                      <a:r>
                        <a:rPr b="1" lang="en-GB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EMPLOYEES RECOMMEND US </a:t>
                      </a: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 THEIR FRIENDS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91425" marR="91425" marL="0">
                    <a:lnL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" name="Google Shape;132;p28"/>
          <p:cNvSpPr txBox="1"/>
          <p:nvPr>
            <p:ph type="title"/>
          </p:nvPr>
        </p:nvSpPr>
        <p:spPr>
          <a:xfrm>
            <a:off x="2541500" y="624175"/>
            <a:ext cx="34629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UPPLABS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1244538" y="150856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ARE</a:t>
            </a:r>
            <a:r>
              <a:rPr b="1" lang="en-GB" sz="1600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 FLAT COMPANY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4899463" y="13855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807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WITH </a:t>
            </a:r>
            <a:r>
              <a:rPr b="1" lang="en-GB" sz="1600">
                <a:solidFill>
                  <a:srgbClr val="FFC400"/>
                </a:solidFill>
                <a:latin typeface="Montserrat"/>
                <a:ea typeface="Montserrat"/>
                <a:cs typeface="Montserrat"/>
                <a:sym typeface="Montserrat"/>
              </a:rPr>
              <a:t>85% </a:t>
            </a: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OF SENIOR DEVELOPMENT STAFF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975" y="36051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0179" y="3605107"/>
            <a:ext cx="10827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3075" y="3605099"/>
            <a:ext cx="1080001" cy="108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4325" y="1699350"/>
            <a:ext cx="1439998" cy="143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9978" y="1879350"/>
            <a:ext cx="8775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>
            <a:off x="871950" y="447475"/>
            <a:ext cx="5702031" cy="463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FFC4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NIKA TECH FAMILY</a:t>
            </a:r>
          </a:p>
        </p:txBody>
      </p:sp>
      <p:sp>
        <p:nvSpPr>
          <p:cNvPr id="145" name="Google Shape;145;p29"/>
          <p:cNvSpPr txBox="1"/>
          <p:nvPr>
            <p:ph type="title"/>
          </p:nvPr>
        </p:nvSpPr>
        <p:spPr>
          <a:xfrm>
            <a:off x="5726025" y="586850"/>
            <a:ext cx="2546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&amp; UPPLABS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3864850" y="1555588"/>
            <a:ext cx="4711800" cy="29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UppLabs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a part of Nika Tech Family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Nika Tech Family unites 10+ fast-growing innovative companies with global distribution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 investments help achieve the quickest growth and scaling, business optimization and innovations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Holding involves the highest authority mentors from our business niche to maximize the results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150" y="2184150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150" y="3016500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150" y="3848850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950" y="2460375"/>
            <a:ext cx="2817000" cy="80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150" y="1650750"/>
            <a:ext cx="2000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871950" y="447475"/>
            <a:ext cx="4248606" cy="463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FFC4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RECOGNITION</a:t>
            </a:r>
          </a:p>
        </p:txBody>
      </p:sp>
      <p:sp>
        <p:nvSpPr>
          <p:cNvPr id="157" name="Google Shape;157;p30"/>
          <p:cNvSpPr txBox="1"/>
          <p:nvPr/>
        </p:nvSpPr>
        <p:spPr>
          <a:xfrm>
            <a:off x="682625" y="2448000"/>
            <a:ext cx="1827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 10 App Development Companies in Ukraine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2689488" y="2432250"/>
            <a:ext cx="1714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 Web Development Companies on Clutch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4591263" y="2457450"/>
            <a:ext cx="1984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 Software Development Companies in Ukraine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6800425" y="2457450"/>
            <a:ext cx="1402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 Development Companies 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1615275" y="4448525"/>
            <a:ext cx="1714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 App Development Companies in Kyiv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3556625" y="4448525"/>
            <a:ext cx="220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 10 Software Development Companies in Ukraine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5946825" y="4448525"/>
            <a:ext cx="23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 10 Mobile App Development Companies in Ukraine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07" y="1181325"/>
            <a:ext cx="1272018" cy="12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4950" y="1110950"/>
            <a:ext cx="1376600" cy="13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4124" y="1111450"/>
            <a:ext cx="1528800" cy="130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3125" y="962925"/>
            <a:ext cx="1637100" cy="16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1275" y="3185548"/>
            <a:ext cx="1402500" cy="126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4740" y="3216037"/>
            <a:ext cx="1714522" cy="12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2925" y="3097287"/>
            <a:ext cx="1272026" cy="127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" name="Google Shape;175;p31"/>
          <p:cNvGraphicFramePr/>
          <p:nvPr/>
        </p:nvGraphicFramePr>
        <p:xfrm>
          <a:off x="684038" y="135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{0F0ABAF0-B48C-4756-B5FC-0B94B66CD5FA}</a:tableStyleId>
              </a:tblPr>
              <a:tblGrid>
                <a:gridCol w="2337750"/>
                <a:gridCol w="1805625"/>
                <a:gridCol w="1711400"/>
                <a:gridCol w="1885425"/>
              </a:tblGrid>
              <a:tr h="2726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r>
                        <a:rPr b="1" lang="en-GB" sz="13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</a:t>
                      </a:r>
                      <a:r>
                        <a:rPr b="1" lang="en-GB" sz="1300" u="none" cap="none" strike="noStrike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AND FOUNDER</a:t>
                      </a:r>
                      <a:r>
                        <a:rPr lang="en-GB" sz="1400" u="none" cap="none" strike="noStrike">
                          <a:solidFill>
                            <a:srgbClr val="FFFFFF"/>
                          </a:solidFill>
                        </a:rPr>
                        <a:t> 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Vitaliy Dyachenko – among TOP 50 tech visionaries in the US according to InterCon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6000" marB="0" marR="91425" marL="72000">
                    <a:lnL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INCLUDED IN</a:t>
                      </a:r>
                      <a:endParaRPr b="1" sz="1800" u="none" cap="none" strike="noStrike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‘40 under 40’ innovators list by MobileAppDaily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6000" marB="0" marR="91425" marL="72000">
                    <a:lnL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3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MENTOR</a:t>
                      </a:r>
                      <a:endParaRPr b="1" sz="1300" u="none" cap="none" strike="noStrike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b="1" lang="en-GB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 Facebook Developer Circle and Maya Startup Hub</a:t>
                      </a:r>
                      <a:endParaRPr b="1" sz="1800" u="none" cap="none" strike="noStrike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0" marR="91425" marL="72000">
                    <a:lnL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3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MEMBER</a:t>
                      </a:r>
                      <a:endParaRPr b="1" sz="1300" u="none" cap="none" strike="noStrike">
                        <a:solidFill>
                          <a:srgbClr val="FFC4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of </a:t>
                      </a: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Global CTO Forum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>
                          <a:solidFill>
                            <a:srgbClr val="FFC4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Fintech and PropTech- enthusiast </a:t>
                      </a: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who worked in 3 of the 5 largest outsourcing companies in Ukraine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0" marR="91425" marL="72000">
                    <a:lnL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C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6" name="Google Shape;176;p31"/>
          <p:cNvSpPr/>
          <p:nvPr/>
        </p:nvSpPr>
        <p:spPr>
          <a:xfrm>
            <a:off x="684050" y="447475"/>
            <a:ext cx="7337263" cy="463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FFC4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LEARN BEST PRACTICES</a:t>
            </a:r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48435" l="0" r="49761" t="0"/>
          <a:stretch/>
        </p:blipFill>
        <p:spPr>
          <a:xfrm>
            <a:off x="7162350" y="3109450"/>
            <a:ext cx="1981652" cy="20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225" y="2763850"/>
            <a:ext cx="2211600" cy="22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>
            <p:ph type="title"/>
          </p:nvPr>
        </p:nvSpPr>
        <p:spPr>
          <a:xfrm>
            <a:off x="4104250" y="586850"/>
            <a:ext cx="4320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FROM 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FOUNDER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 amt="48000"/>
          </a:blip>
          <a:srcRect b="27007" l="0" r="0" t="0"/>
          <a:stretch/>
        </p:blipFill>
        <p:spPr>
          <a:xfrm>
            <a:off x="4572000" y="0"/>
            <a:ext cx="45797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/>
          <p:nvPr/>
        </p:nvSpPr>
        <p:spPr>
          <a:xfrm>
            <a:off x="871950" y="447475"/>
            <a:ext cx="3243016" cy="463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FFC4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WE OFFER</a:t>
            </a:r>
          </a:p>
        </p:txBody>
      </p:sp>
      <p:sp>
        <p:nvSpPr>
          <p:cNvPr id="186" name="Google Shape;186;p32"/>
          <p:cNvSpPr txBox="1"/>
          <p:nvPr>
            <p:ph type="title"/>
          </p:nvPr>
        </p:nvSpPr>
        <p:spPr>
          <a:xfrm>
            <a:off x="3138000" y="586850"/>
            <a:ext cx="2506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BENEFITS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686088" y="1418963"/>
            <a:ext cx="25200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Flexible work schedule;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 paid vacation days + </a:t>
            </a:r>
            <a:b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 paid sick days;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Ability to transfer unused vacation or get </a:t>
            </a:r>
            <a:b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compensation; 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State holidays;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Competitive salary and </a:t>
            </a:r>
            <a:b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regular salary review;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25" y="1508750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25" y="1979750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25" y="2603150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25" y="3756550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25" y="3332250"/>
            <a:ext cx="2000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6416126" y="1418975"/>
            <a:ext cx="2520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bureaucracy, time-tracking systems </a:t>
            </a:r>
            <a:b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screenshots; 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Friendly team and enjoyable working environment.</a:t>
            </a:r>
            <a:endParaRPr sz="1300"/>
          </a:p>
        </p:txBody>
      </p:sp>
      <p:sp>
        <p:nvSpPr>
          <p:cNvPr id="194" name="Google Shape;194;p32"/>
          <p:cNvSpPr txBox="1"/>
          <p:nvPr/>
        </p:nvSpPr>
        <p:spPr>
          <a:xfrm>
            <a:off x="3501388" y="1418963"/>
            <a:ext cx="2520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Ability to work remotely;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Professional training/education </a:t>
            </a:r>
            <a:b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expenses’ </a:t>
            </a: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compensation</a:t>
            </a: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Regular team-building events;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best experience of a lifetime, professional growth;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175" y="1548813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100" y="2108813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88" y="3507438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175" y="2915113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667" y="1548813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667" y="2324613"/>
            <a:ext cx="2000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/>
          <p:nvPr/>
        </p:nvSpPr>
        <p:spPr>
          <a:xfrm>
            <a:off x="871950" y="447475"/>
            <a:ext cx="3220915" cy="463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FFC4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OUR TEAM</a:t>
            </a:r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3138000" y="586850"/>
            <a:ext cx="3158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UPPLABS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27007" l="0" r="0" t="0"/>
          <a:stretch/>
        </p:blipFill>
        <p:spPr>
          <a:xfrm>
            <a:off x="4572000" y="0"/>
            <a:ext cx="45797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50" y="1306850"/>
            <a:ext cx="6028424" cy="35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